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6" r:id="rId4"/>
    <p:sldId id="274" r:id="rId5"/>
    <p:sldId id="275" r:id="rId6"/>
    <p:sldId id="284" r:id="rId7"/>
    <p:sldId id="283" r:id="rId8"/>
    <p:sldId id="278" r:id="rId9"/>
    <p:sldId id="277" r:id="rId10"/>
    <p:sldId id="279" r:id="rId11"/>
    <p:sldId id="280" r:id="rId12"/>
    <p:sldId id="281" r:id="rId13"/>
    <p:sldId id="257" r:id="rId14"/>
    <p:sldId id="263" r:id="rId15"/>
    <p:sldId id="267" r:id="rId16"/>
    <p:sldId id="270" r:id="rId17"/>
    <p:sldId id="271" r:id="rId18"/>
    <p:sldId id="269" r:id="rId19"/>
    <p:sldId id="261" r:id="rId20"/>
    <p:sldId id="268" r:id="rId21"/>
    <p:sldId id="265" r:id="rId2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9952-E57B-4F64-BD8E-E1CD2AE8D8CD}" type="datetimeFigureOut">
              <a:rPr lang="pt-BR" smtClean="0"/>
              <a:pPr/>
              <a:t>18/04/2012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6A792-C74C-4CA4-A337-C31D11FB56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9952-E57B-4F64-BD8E-E1CD2AE8D8CD}" type="datetimeFigureOut">
              <a:rPr lang="pt-BR" smtClean="0"/>
              <a:pPr/>
              <a:t>18/04/2012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6A792-C74C-4CA4-A337-C31D11FB56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9952-E57B-4F64-BD8E-E1CD2AE8D8CD}" type="datetimeFigureOut">
              <a:rPr lang="pt-BR" smtClean="0"/>
              <a:pPr/>
              <a:t>18/04/2012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6A792-C74C-4CA4-A337-C31D11FB56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9952-E57B-4F64-BD8E-E1CD2AE8D8CD}" type="datetimeFigureOut">
              <a:rPr lang="pt-BR" smtClean="0"/>
              <a:pPr/>
              <a:t>18/04/2012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6A792-C74C-4CA4-A337-C31D11FB56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9952-E57B-4F64-BD8E-E1CD2AE8D8CD}" type="datetimeFigureOut">
              <a:rPr lang="pt-BR" smtClean="0"/>
              <a:pPr/>
              <a:t>18/04/2012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6A792-C74C-4CA4-A337-C31D11FB56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9952-E57B-4F64-BD8E-E1CD2AE8D8CD}" type="datetimeFigureOut">
              <a:rPr lang="pt-BR" smtClean="0"/>
              <a:pPr/>
              <a:t>18/04/2012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6A792-C74C-4CA4-A337-C31D11FB56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9952-E57B-4F64-BD8E-E1CD2AE8D8CD}" type="datetimeFigureOut">
              <a:rPr lang="pt-BR" smtClean="0"/>
              <a:pPr/>
              <a:t>18/04/2012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6A792-C74C-4CA4-A337-C31D11FB56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9952-E57B-4F64-BD8E-E1CD2AE8D8CD}" type="datetimeFigureOut">
              <a:rPr lang="pt-BR" smtClean="0"/>
              <a:pPr/>
              <a:t>18/04/2012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6A792-C74C-4CA4-A337-C31D11FB56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9952-E57B-4F64-BD8E-E1CD2AE8D8CD}" type="datetimeFigureOut">
              <a:rPr lang="pt-BR" smtClean="0"/>
              <a:pPr/>
              <a:t>18/04/2012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6A792-C74C-4CA4-A337-C31D11FB56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9952-E57B-4F64-BD8E-E1CD2AE8D8CD}" type="datetimeFigureOut">
              <a:rPr lang="pt-BR" smtClean="0"/>
              <a:pPr/>
              <a:t>18/04/2012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6A792-C74C-4CA4-A337-C31D11FB56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F9952-E57B-4F64-BD8E-E1CD2AE8D8CD}" type="datetimeFigureOut">
              <a:rPr lang="pt-BR" smtClean="0"/>
              <a:pPr/>
              <a:t>18/04/2012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6A792-C74C-4CA4-A337-C31D11FB56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F9952-E57B-4F64-BD8E-E1CD2AE8D8CD}" type="datetimeFigureOut">
              <a:rPr lang="pt-BR" smtClean="0"/>
              <a:pPr/>
              <a:t>18/04/2012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6A792-C74C-4CA4-A337-C31D11FB56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1772816"/>
            <a:ext cx="7772400" cy="1470025"/>
          </a:xfrm>
        </p:spPr>
        <p:txBody>
          <a:bodyPr/>
          <a:lstStyle/>
          <a:p>
            <a:r>
              <a:rPr lang="pt-BR" dirty="0" smtClean="0"/>
              <a:t>Ambulatório de Pediatria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15616" y="3356992"/>
            <a:ext cx="6400800" cy="3501008"/>
          </a:xfrm>
        </p:spPr>
        <p:txBody>
          <a:bodyPr>
            <a:normAutofit fontScale="85000" lnSpcReduction="20000"/>
          </a:bodyPr>
          <a:lstStyle/>
          <a:p>
            <a:r>
              <a:rPr lang="pt-BR" dirty="0" err="1" smtClean="0"/>
              <a:t>Luan</a:t>
            </a:r>
            <a:r>
              <a:rPr lang="pt-BR" dirty="0" smtClean="0"/>
              <a:t> Garcez Santana</a:t>
            </a:r>
          </a:p>
          <a:p>
            <a:r>
              <a:rPr lang="pt-BR" dirty="0" smtClean="0"/>
              <a:t>Mário Augusto F. Cruz</a:t>
            </a:r>
          </a:p>
          <a:p>
            <a:r>
              <a:rPr lang="pt-BR" dirty="0" smtClean="0"/>
              <a:t>Matheus </a:t>
            </a:r>
            <a:r>
              <a:rPr lang="pt-BR" dirty="0" err="1" smtClean="0"/>
              <a:t>Kummer</a:t>
            </a:r>
            <a:endParaRPr lang="pt-BR" dirty="0" smtClean="0"/>
          </a:p>
          <a:p>
            <a:r>
              <a:rPr lang="pt-BR" dirty="0" smtClean="0"/>
              <a:t>Ricardo </a:t>
            </a:r>
            <a:r>
              <a:rPr lang="pt-BR" dirty="0" err="1" smtClean="0"/>
              <a:t>Jabbur</a:t>
            </a:r>
            <a:endParaRPr lang="pt-BR" dirty="0"/>
          </a:p>
          <a:p>
            <a:r>
              <a:rPr lang="pt-BR" dirty="0" smtClean="0"/>
              <a:t>Rodrigo Melo Leite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err="1" smtClean="0"/>
              <a:t>Preceptora</a:t>
            </a:r>
            <a:r>
              <a:rPr lang="pt-BR" dirty="0" smtClean="0"/>
              <a:t>: Dra. </a:t>
            </a:r>
            <a:r>
              <a:rPr lang="pt-BR" dirty="0" err="1" smtClean="0"/>
              <a:t>Edda</a:t>
            </a:r>
            <a:r>
              <a:rPr lang="pt-BR" dirty="0" smtClean="0"/>
              <a:t> Machado Teixeira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0" y="0"/>
            <a:ext cx="9144000" cy="16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0"/>
            <a:ext cx="1936609" cy="160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260648"/>
            <a:ext cx="2016224" cy="101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16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936609" cy="160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88640"/>
            <a:ext cx="2016224" cy="101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1259632" y="2348880"/>
            <a:ext cx="6696744" cy="3528392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dirty="0" smtClean="0"/>
              <a:t>Retirar do convívio os fatores desencadeantes: ventilador, bichos de pelúcia, animais de estimação.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332656"/>
            <a:ext cx="4680520" cy="905301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Conduta terapêutica</a:t>
            </a:r>
            <a:endParaRPr lang="pt-BR" sz="3600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4293096"/>
            <a:ext cx="2361193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Conector reto 9"/>
          <p:cNvCxnSpPr/>
          <p:nvPr/>
        </p:nvCxnSpPr>
        <p:spPr>
          <a:xfrm>
            <a:off x="2987824" y="4005064"/>
            <a:ext cx="2952328" cy="2664296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 flipV="1">
            <a:off x="3059832" y="4077072"/>
            <a:ext cx="2952328" cy="2592288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16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936609" cy="160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88640"/>
            <a:ext cx="2016224" cy="101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1043608" y="2132856"/>
            <a:ext cx="7272808" cy="4320480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dirty="0" smtClean="0"/>
              <a:t>Se tiver dermatite </a:t>
            </a:r>
            <a:r>
              <a:rPr lang="pt-BR" dirty="0" err="1" smtClean="0"/>
              <a:t>atópica</a:t>
            </a:r>
            <a:r>
              <a:rPr lang="pt-BR" dirty="0" smtClean="0"/>
              <a:t> generalizada com lesões já infectadas, o TTO é o seguinte: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dirty="0"/>
              <a:t> </a:t>
            </a:r>
            <a:r>
              <a:rPr lang="pt-BR" dirty="0" err="1" smtClean="0"/>
              <a:t>Eritromicina</a:t>
            </a:r>
            <a:r>
              <a:rPr lang="pt-BR" dirty="0" smtClean="0"/>
              <a:t> suspensão (30 a 50 </a:t>
            </a:r>
            <a:r>
              <a:rPr lang="pt-BR" dirty="0" err="1" smtClean="0"/>
              <a:t>mg</a:t>
            </a:r>
            <a:r>
              <a:rPr lang="pt-BR" dirty="0"/>
              <a:t>/</a:t>
            </a:r>
            <a:r>
              <a:rPr lang="pt-BR" dirty="0" smtClean="0"/>
              <a:t>kg/dia). Como a criança pesa 6kg (50x6=300 </a:t>
            </a:r>
            <a:r>
              <a:rPr lang="pt-BR" dirty="0" err="1" smtClean="0"/>
              <a:t>mg</a:t>
            </a:r>
            <a:r>
              <a:rPr lang="pt-BR" dirty="0" smtClean="0"/>
              <a:t>). Usar 75 </a:t>
            </a:r>
            <a:r>
              <a:rPr lang="pt-BR" dirty="0" err="1" smtClean="0"/>
              <a:t>mg</a:t>
            </a:r>
            <a:r>
              <a:rPr lang="pt-BR" dirty="0" smtClean="0"/>
              <a:t> (1,5ml) de 6/6 horas. </a:t>
            </a:r>
          </a:p>
          <a:p>
            <a:pPr lvl="1" algn="just"/>
            <a:endParaRPr lang="pt-BR" dirty="0" smtClean="0"/>
          </a:p>
          <a:p>
            <a:pPr lvl="1" algn="just"/>
            <a:r>
              <a:rPr lang="pt-BR" dirty="0" smtClean="0"/>
              <a:t>Obs. 250 </a:t>
            </a:r>
            <a:r>
              <a:rPr lang="pt-BR" dirty="0" err="1" smtClean="0"/>
              <a:t>mg</a:t>
            </a:r>
            <a:r>
              <a:rPr lang="pt-BR" dirty="0" smtClean="0"/>
              <a:t> -&gt; 5 ml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332656"/>
            <a:ext cx="4680520" cy="905301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Conduta terapêutica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16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936609" cy="160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88640"/>
            <a:ext cx="2016224" cy="101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1043608" y="2132856"/>
            <a:ext cx="7272808" cy="4320480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dirty="0" smtClean="0"/>
              <a:t>Hemograma completo;</a:t>
            </a:r>
          </a:p>
          <a:p>
            <a:pPr algn="just">
              <a:buFont typeface="Arial" pitchFamily="34" charset="0"/>
              <a:buChar char="•"/>
            </a:pPr>
            <a:endParaRPr lang="pt-BR" dirty="0" smtClean="0"/>
          </a:p>
          <a:p>
            <a:pPr algn="just">
              <a:buFont typeface="Arial" pitchFamily="34" charset="0"/>
              <a:buChar char="•"/>
            </a:pPr>
            <a:r>
              <a:rPr lang="pt-BR" dirty="0" smtClean="0"/>
              <a:t>Parasitológico de fezes;</a:t>
            </a:r>
          </a:p>
          <a:p>
            <a:pPr algn="just">
              <a:buFont typeface="Arial" pitchFamily="34" charset="0"/>
              <a:buChar char="•"/>
            </a:pPr>
            <a:endParaRPr lang="pt-BR" dirty="0" smtClean="0"/>
          </a:p>
          <a:p>
            <a:pPr algn="just">
              <a:buFont typeface="Arial" pitchFamily="34" charset="0"/>
              <a:buChar char="•"/>
            </a:pPr>
            <a:r>
              <a:rPr lang="pt-BR" dirty="0" smtClean="0"/>
              <a:t>Sumário de urina.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332656"/>
            <a:ext cx="4680520" cy="905301"/>
          </a:xfrm>
        </p:spPr>
        <p:txBody>
          <a:bodyPr>
            <a:normAutofit fontScale="90000"/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Exames complementares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141277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0"/>
            <a:ext cx="1728192" cy="134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88640"/>
            <a:ext cx="2016224" cy="101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611560" y="1988840"/>
            <a:ext cx="7848872" cy="4032448"/>
          </a:xfrm>
        </p:spPr>
        <p:txBody>
          <a:bodyPr>
            <a:normAutofit/>
          </a:bodyPr>
          <a:lstStyle/>
          <a:p>
            <a:r>
              <a:rPr lang="pt-BR" b="1" dirty="0" smtClean="0"/>
              <a:t>O que é Dermatite </a:t>
            </a:r>
            <a:r>
              <a:rPr lang="pt-BR" b="1" dirty="0" err="1" smtClean="0"/>
              <a:t>atópica</a:t>
            </a:r>
            <a:r>
              <a:rPr lang="pt-BR" b="1" dirty="0" smtClean="0"/>
              <a:t>?????</a:t>
            </a:r>
          </a:p>
          <a:p>
            <a:endParaRPr lang="pt-BR" dirty="0" smtClean="0"/>
          </a:p>
          <a:p>
            <a:r>
              <a:rPr lang="pt-BR" sz="2600" dirty="0" smtClean="0"/>
              <a:t> “É </a:t>
            </a:r>
            <a:r>
              <a:rPr lang="pt-BR" sz="2600" dirty="0"/>
              <a:t>uma dermatose inflamatória crônica de etiologia multifatorial, caracterizada por prurido intenso e xerose cutânea. As lesões apresentam morfologia e distribuição típicas, acometendo principalmente crianças com antecedentes pessoais ou familiares de </a:t>
            </a:r>
            <a:r>
              <a:rPr lang="pt-BR" sz="2600" dirty="0" err="1"/>
              <a:t>atopia</a:t>
            </a:r>
            <a:r>
              <a:rPr lang="pt-BR" sz="2600" dirty="0"/>
              <a:t>. É uma erupção eczematosa pruriginosa recorrente, que geralmente se inicia nos primeiros anos de </a:t>
            </a:r>
            <a:r>
              <a:rPr lang="pt-BR" sz="2600" dirty="0" smtClean="0"/>
              <a:t>vida”</a:t>
            </a:r>
            <a:endParaRPr lang="pt-BR" sz="2600" b="1" dirty="0"/>
          </a:p>
          <a:p>
            <a:endParaRPr lang="pt-BR" b="1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332656"/>
            <a:ext cx="4680520" cy="905301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Definição</a:t>
            </a:r>
            <a:endParaRPr lang="pt-BR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16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936609" cy="160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88640"/>
            <a:ext cx="2016224" cy="101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1043608" y="2132856"/>
            <a:ext cx="7272808" cy="432048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pt-BR" dirty="0" smtClean="0"/>
              <a:t>Fatores desencadeantes:</a:t>
            </a:r>
          </a:p>
          <a:p>
            <a:endParaRPr lang="pt-BR" dirty="0"/>
          </a:p>
          <a:p>
            <a:r>
              <a:rPr lang="pt-BR" dirty="0" smtClean="0"/>
              <a:t>Hipersensibilidade à comida</a:t>
            </a:r>
          </a:p>
          <a:p>
            <a:r>
              <a:rPr lang="pt-BR" dirty="0" smtClean="0"/>
              <a:t>Mudança brusca de temperatura</a:t>
            </a:r>
          </a:p>
          <a:p>
            <a:r>
              <a:rPr lang="pt-BR" dirty="0" smtClean="0"/>
              <a:t>Frio excessivo</a:t>
            </a:r>
          </a:p>
          <a:p>
            <a:r>
              <a:rPr lang="pt-BR" dirty="0" smtClean="0"/>
              <a:t>Calor e transpiração</a:t>
            </a:r>
          </a:p>
          <a:p>
            <a:r>
              <a:rPr lang="pt-BR" dirty="0" err="1" smtClean="0"/>
              <a:t>Alérgenos</a:t>
            </a:r>
            <a:r>
              <a:rPr lang="pt-BR" dirty="0" smtClean="0"/>
              <a:t> </a:t>
            </a:r>
            <a:r>
              <a:rPr lang="pt-BR" dirty="0" err="1" smtClean="0"/>
              <a:t>inalatórios</a:t>
            </a:r>
            <a:endParaRPr lang="pt-BR" dirty="0" smtClean="0"/>
          </a:p>
          <a:p>
            <a:r>
              <a:rPr lang="pt-BR" dirty="0" smtClean="0"/>
              <a:t>Sabões ou detergentes</a:t>
            </a: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332656"/>
            <a:ext cx="4680520" cy="905301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Fatores desencadeantes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16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936609" cy="160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88640"/>
            <a:ext cx="2016224" cy="101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755576" y="1916832"/>
            <a:ext cx="7848872" cy="4680520"/>
          </a:xfrm>
        </p:spPr>
        <p:txBody>
          <a:bodyPr>
            <a:normAutofit fontScale="92500" lnSpcReduction="10000"/>
          </a:bodyPr>
          <a:lstStyle/>
          <a:p>
            <a:r>
              <a:rPr lang="pt-BR" sz="3300" b="1" dirty="0" smtClean="0"/>
              <a:t>FASE DO LACTENTE</a:t>
            </a:r>
          </a:p>
          <a:p>
            <a:endParaRPr lang="pt-BR" dirty="0" smtClean="0"/>
          </a:p>
          <a:p>
            <a:pPr algn="just"/>
            <a:r>
              <a:rPr lang="pt-BR" sz="2800" dirty="0" smtClean="0"/>
              <a:t>Entre os 2 </a:t>
            </a:r>
            <a:r>
              <a:rPr lang="pt-BR" sz="2800" dirty="0"/>
              <a:t>meses e os 2 anos de </a:t>
            </a:r>
            <a:r>
              <a:rPr lang="pt-BR" sz="2800" dirty="0" smtClean="0"/>
              <a:t>idade, principalmente do segundo </a:t>
            </a:r>
            <a:r>
              <a:rPr lang="pt-BR" sz="2800" dirty="0"/>
              <a:t>ao terceiro mês de </a:t>
            </a:r>
            <a:r>
              <a:rPr lang="pt-BR" sz="2800" dirty="0" smtClean="0"/>
              <a:t>vida; </a:t>
            </a:r>
          </a:p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75</a:t>
            </a:r>
            <a:r>
              <a:rPr lang="pt-BR" sz="2800" dirty="0"/>
              <a:t>% de todos os casos começam nos primeiros seis meses de </a:t>
            </a:r>
            <a:r>
              <a:rPr lang="pt-BR" sz="2800" dirty="0" smtClean="0"/>
              <a:t>idade;</a:t>
            </a:r>
          </a:p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Locais mais afetados: Face, couro cabeludo e pescoço. Menos comumente, pode atingir a região anterior do tórax, deltóide, glútea, </a:t>
            </a:r>
            <a:r>
              <a:rPr lang="pt-BR" sz="2800" dirty="0" err="1" smtClean="0"/>
              <a:t>genitoanal</a:t>
            </a:r>
            <a:r>
              <a:rPr lang="pt-BR" sz="2800" dirty="0" smtClean="0"/>
              <a:t> e extremidades. </a:t>
            </a: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332656"/>
            <a:ext cx="4680520" cy="905301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Formas clínicas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16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936609" cy="160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88640"/>
            <a:ext cx="2016224" cy="101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1043608" y="2132856"/>
            <a:ext cx="7272808" cy="4320480"/>
          </a:xfrm>
        </p:spPr>
        <p:txBody>
          <a:bodyPr>
            <a:normAutofit/>
          </a:bodyPr>
          <a:lstStyle/>
          <a:p>
            <a:r>
              <a:rPr lang="pt-BR" b="1" dirty="0" smtClean="0"/>
              <a:t>FASE DO LACTENTE</a:t>
            </a:r>
          </a:p>
          <a:p>
            <a:endParaRPr lang="pt-BR" dirty="0" smtClean="0"/>
          </a:p>
          <a:p>
            <a:pPr algn="just"/>
            <a:r>
              <a:rPr lang="pt-BR" sz="2800" dirty="0" smtClean="0"/>
              <a:t>Lesão elementar predominante: Eczema agudo;</a:t>
            </a:r>
          </a:p>
          <a:p>
            <a:endParaRPr lang="pt-BR" sz="2800" dirty="0"/>
          </a:p>
          <a:p>
            <a:pPr algn="just"/>
            <a:r>
              <a:rPr lang="pt-BR" sz="2800" dirty="0" smtClean="0"/>
              <a:t>Manifestações clínicas:  Inicia com lesões eritematosas, </a:t>
            </a:r>
            <a:r>
              <a:rPr lang="pt-BR" sz="2800" dirty="0" err="1" smtClean="0"/>
              <a:t>papulosas</a:t>
            </a:r>
            <a:r>
              <a:rPr lang="pt-BR" sz="2800" dirty="0" smtClean="0"/>
              <a:t> ou </a:t>
            </a:r>
            <a:r>
              <a:rPr lang="pt-BR" sz="2800" dirty="0" err="1" smtClean="0"/>
              <a:t>pápulo-vesiculares</a:t>
            </a:r>
            <a:r>
              <a:rPr lang="pt-BR" sz="2800" dirty="0" smtClean="0"/>
              <a:t>, evoluindo para descamação com </a:t>
            </a:r>
            <a:r>
              <a:rPr lang="pt-BR" sz="2800" dirty="0" err="1" smtClean="0"/>
              <a:t>exsudato</a:t>
            </a:r>
            <a:r>
              <a:rPr lang="pt-BR" sz="2800" dirty="0" smtClean="0"/>
              <a:t> seroso (crosta </a:t>
            </a:r>
            <a:r>
              <a:rPr lang="pt-BR" sz="2800" dirty="0" err="1" smtClean="0"/>
              <a:t>melicérica</a:t>
            </a:r>
            <a:r>
              <a:rPr lang="pt-BR" sz="2800" dirty="0" smtClean="0"/>
              <a:t>). 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332656"/>
            <a:ext cx="4680520" cy="905301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Formas clínicas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16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936609" cy="160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88640"/>
            <a:ext cx="2016224" cy="101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683568" y="1916832"/>
            <a:ext cx="7776864" cy="4752528"/>
          </a:xfrm>
        </p:spPr>
        <p:txBody>
          <a:bodyPr>
            <a:normAutofit fontScale="77500" lnSpcReduction="20000"/>
          </a:bodyPr>
          <a:lstStyle/>
          <a:p>
            <a:r>
              <a:rPr lang="pt-BR" sz="3800" b="1" dirty="0" smtClean="0"/>
              <a:t>FASE INFANTIL</a:t>
            </a:r>
          </a:p>
          <a:p>
            <a:endParaRPr lang="pt-BR" b="1" dirty="0"/>
          </a:p>
          <a:p>
            <a:pPr algn="just"/>
            <a:r>
              <a:rPr lang="pt-BR" dirty="0" smtClean="0"/>
              <a:t>Período de </a:t>
            </a:r>
            <a:r>
              <a:rPr lang="pt-BR" dirty="0"/>
              <a:t>2 a 12 </a:t>
            </a:r>
            <a:r>
              <a:rPr lang="pt-BR" dirty="0" smtClean="0"/>
              <a:t>anos;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Acomete </a:t>
            </a:r>
            <a:r>
              <a:rPr lang="pt-BR" dirty="0"/>
              <a:t>preferencialmente áreas extensoras e flexoras, </a:t>
            </a:r>
            <a:r>
              <a:rPr lang="pt-BR" dirty="0" smtClean="0"/>
              <a:t>princ. fossas </a:t>
            </a:r>
            <a:r>
              <a:rPr lang="pt-BR" dirty="0"/>
              <a:t>poplíteas e cubitais, assim como dorso das mãos, tornozelos e </a:t>
            </a:r>
            <a:r>
              <a:rPr lang="pt-BR" dirty="0" smtClean="0"/>
              <a:t>pescoço;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O </a:t>
            </a:r>
            <a:r>
              <a:rPr lang="pt-BR" dirty="0"/>
              <a:t>padrão típico é o eczema </a:t>
            </a:r>
            <a:r>
              <a:rPr lang="pt-BR" dirty="0" err="1"/>
              <a:t>vesiculoso</a:t>
            </a:r>
            <a:r>
              <a:rPr lang="pt-BR" dirty="0"/>
              <a:t> subagudo e </a:t>
            </a:r>
            <a:r>
              <a:rPr lang="pt-BR" dirty="0" err="1"/>
              <a:t>numular</a:t>
            </a:r>
            <a:r>
              <a:rPr lang="pt-BR" dirty="0"/>
              <a:t> em mãos e pés. Existe menor tendência à exsudação, destaca-se o prurido intenso, pele muito seca e </a:t>
            </a:r>
            <a:r>
              <a:rPr lang="pt-BR" dirty="0" err="1"/>
              <a:t>liquenificação</a:t>
            </a:r>
            <a:r>
              <a:rPr lang="pt-BR" dirty="0"/>
              <a:t> residual persistente, sobre a qual se desenvolvem lesões agudas sucessivas.</a:t>
            </a: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332656"/>
            <a:ext cx="4680520" cy="905301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Formas clínicas</a:t>
            </a:r>
            <a:endParaRPr lang="pt-BR" sz="3600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2120" y="1628800"/>
            <a:ext cx="3121448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16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936609" cy="160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88640"/>
            <a:ext cx="2016224" cy="101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1043608" y="2132856"/>
            <a:ext cx="7272808" cy="4320480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pt-BR" dirty="0" smtClean="0"/>
              <a:t>Outras manifestações:</a:t>
            </a:r>
          </a:p>
          <a:p>
            <a:pPr algn="just">
              <a:buFont typeface="Arial" pitchFamily="34" charset="0"/>
              <a:buChar char="•"/>
            </a:pPr>
            <a:endParaRPr lang="pt-BR" dirty="0" smtClean="0"/>
          </a:p>
          <a:p>
            <a:pPr lvl="1" algn="just">
              <a:buFont typeface="Arial" pitchFamily="34" charset="0"/>
              <a:buChar char="•"/>
            </a:pPr>
            <a:r>
              <a:rPr lang="pt-BR" dirty="0" smtClean="0"/>
              <a:t>Xerodermia: Pele seca em locais não acometidos pelo eczema;</a:t>
            </a:r>
          </a:p>
          <a:p>
            <a:pPr lvl="1" algn="just">
              <a:buFont typeface="Arial" pitchFamily="34" charset="0"/>
              <a:buChar char="•"/>
            </a:pPr>
            <a:endParaRPr lang="pt-BR" dirty="0" smtClean="0"/>
          </a:p>
          <a:p>
            <a:pPr lvl="1" algn="just">
              <a:buFont typeface="Arial" pitchFamily="34" charset="0"/>
              <a:buChar char="•"/>
            </a:pPr>
            <a:r>
              <a:rPr lang="pt-BR" dirty="0" err="1" smtClean="0"/>
              <a:t>Ptiríase</a:t>
            </a:r>
            <a:r>
              <a:rPr lang="pt-BR" dirty="0" smtClean="0"/>
              <a:t> </a:t>
            </a:r>
            <a:r>
              <a:rPr lang="pt-BR" dirty="0" err="1" smtClean="0"/>
              <a:t>alba</a:t>
            </a:r>
            <a:r>
              <a:rPr lang="pt-BR" dirty="0" smtClean="0"/>
              <a:t>: Áreas </a:t>
            </a:r>
            <a:r>
              <a:rPr lang="pt-BR" dirty="0" err="1" smtClean="0"/>
              <a:t>hipopigmentadas</a:t>
            </a:r>
            <a:r>
              <a:rPr lang="pt-BR" dirty="0" smtClean="0"/>
              <a:t>, de forma arredondada, limites difusos e </a:t>
            </a:r>
            <a:r>
              <a:rPr lang="pt-BR" dirty="0" err="1" smtClean="0"/>
              <a:t>escamativas</a:t>
            </a:r>
            <a:r>
              <a:rPr lang="pt-BR" dirty="0" smtClean="0"/>
              <a:t>;</a:t>
            </a:r>
          </a:p>
          <a:p>
            <a:pPr lvl="1" algn="just">
              <a:buFont typeface="Arial" pitchFamily="34" charset="0"/>
              <a:buChar char="•"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332656"/>
            <a:ext cx="4680520" cy="905301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Quadro clínico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16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936609" cy="160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88640"/>
            <a:ext cx="2016224" cy="101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280920" cy="3433936"/>
          </a:xfrm>
        </p:spPr>
        <p:txBody>
          <a:bodyPr>
            <a:normAutofit fontScale="92500" lnSpcReduction="20000"/>
          </a:bodyPr>
          <a:lstStyle/>
          <a:p>
            <a:endParaRPr lang="pt-BR" dirty="0"/>
          </a:p>
          <a:p>
            <a:r>
              <a:rPr lang="pt-BR" dirty="0"/>
              <a:t> Pacientes com dermatite </a:t>
            </a:r>
            <a:r>
              <a:rPr lang="pt-BR" dirty="0" err="1"/>
              <a:t>atópica</a:t>
            </a:r>
            <a:r>
              <a:rPr lang="pt-BR" dirty="0"/>
              <a:t> têm propensão para infecções cutâneas </a:t>
            </a:r>
            <a:r>
              <a:rPr lang="pt-BR" dirty="0" err="1"/>
              <a:t>fúngicas</a:t>
            </a:r>
            <a:r>
              <a:rPr lang="pt-BR" dirty="0"/>
              <a:t>, bacterianas e virais. </a:t>
            </a:r>
            <a:r>
              <a:rPr lang="pt-BR" dirty="0" err="1"/>
              <a:t>Staphylococcus</a:t>
            </a:r>
            <a:r>
              <a:rPr lang="pt-BR" dirty="0"/>
              <a:t> </a:t>
            </a:r>
            <a:r>
              <a:rPr lang="pt-BR" dirty="0" err="1"/>
              <a:t>aureus</a:t>
            </a:r>
            <a:r>
              <a:rPr lang="pt-BR" dirty="0"/>
              <a:t> é encontrado em 90% das lesões de pele de pacientes com dermatite </a:t>
            </a:r>
            <a:r>
              <a:rPr lang="pt-BR" dirty="0" err="1"/>
              <a:t>atópica</a:t>
            </a:r>
            <a:r>
              <a:rPr lang="pt-BR" dirty="0"/>
              <a:t>. Em contraste, somente 5% de pessoas saudáveis apresentam crescimento desta bactéria na pele.</a:t>
            </a: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332656"/>
            <a:ext cx="4680520" cy="905301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Complicação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16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936609" cy="160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88640"/>
            <a:ext cx="2016224" cy="101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683568" y="2420888"/>
            <a:ext cx="7848872" cy="4032448"/>
          </a:xfrm>
        </p:spPr>
        <p:txBody>
          <a:bodyPr>
            <a:normAutofit fontScale="92500" lnSpcReduction="20000"/>
          </a:bodyPr>
          <a:lstStyle/>
          <a:p>
            <a:r>
              <a:rPr lang="pt-BR" dirty="0" err="1" smtClean="0"/>
              <a:t>L.B.M.</a:t>
            </a:r>
            <a:r>
              <a:rPr lang="pt-BR" dirty="0" smtClean="0"/>
              <a:t>, 4 meses de vida, foi levado à UBS </a:t>
            </a:r>
            <a:r>
              <a:rPr lang="pt-BR" dirty="0" err="1" smtClean="0"/>
              <a:t>Joaldo</a:t>
            </a:r>
            <a:r>
              <a:rPr lang="pt-BR" dirty="0" smtClean="0"/>
              <a:t> Barbosa pela mãe (casada há 04 anos com o pai da criança), residente no Bairro América. Essa referia manchas avermelhadas no rosto e no pescoço do filho que surgiu progressivamente há 7 dias. Com o passar os dias as manchas ficavam mais vermelhas e a criança mais irritativa com intensa “coceira”.Não realizou nenhuma mudança no hábito de vida ou alimentar da criança e nem fez uso de medicamentos.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332656"/>
            <a:ext cx="4680520" cy="905301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Caso clínico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16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936609" cy="160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88640"/>
            <a:ext cx="2016224" cy="101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496944" cy="482453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pt-BR" dirty="0"/>
              <a:t>O diagnóstico da </a:t>
            </a:r>
            <a:r>
              <a:rPr lang="pt-BR" dirty="0" err="1" smtClean="0"/>
              <a:t>DA</a:t>
            </a:r>
            <a:r>
              <a:rPr lang="pt-BR" dirty="0" smtClean="0"/>
              <a:t> é </a:t>
            </a:r>
            <a:r>
              <a:rPr lang="pt-BR" dirty="0"/>
              <a:t>centrado nas manifestações clínicas </a:t>
            </a:r>
            <a:r>
              <a:rPr lang="pt-BR" dirty="0" smtClean="0"/>
              <a:t>. </a:t>
            </a:r>
            <a:r>
              <a:rPr lang="pt-BR" dirty="0"/>
              <a:t>Por meio de um conjunto de critérios clínicos, é possível realizar o diagnóstico fidedigno da doença. </a:t>
            </a:r>
            <a:r>
              <a:rPr lang="pt-BR" dirty="0" smtClean="0"/>
              <a:t>Parâmetros: </a:t>
            </a:r>
          </a:p>
          <a:p>
            <a:pPr algn="just"/>
            <a:endParaRPr lang="pt-BR" dirty="0"/>
          </a:p>
          <a:p>
            <a:pPr algn="just"/>
            <a:r>
              <a:rPr lang="pt-BR" u="sng" dirty="0"/>
              <a:t>Presença de prurido cutâneo somado a 3 ou mais dos critérios a seguir: (fonte modificada de Willians </a:t>
            </a:r>
            <a:r>
              <a:rPr lang="pt-BR" u="sng" dirty="0" err="1"/>
              <a:t>e</a:t>
            </a:r>
            <a:r>
              <a:rPr lang="pt-BR" u="sng" dirty="0" err="1" smtClean="0"/>
              <a:t>t</a:t>
            </a:r>
            <a:r>
              <a:rPr lang="pt-BR" u="sng" dirty="0" smtClean="0"/>
              <a:t> </a:t>
            </a:r>
            <a:r>
              <a:rPr lang="pt-BR" u="sng" dirty="0" err="1" smtClean="0"/>
              <a:t>al</a:t>
            </a:r>
            <a:r>
              <a:rPr lang="pt-BR" u="sng" dirty="0" smtClean="0"/>
              <a:t>)</a:t>
            </a:r>
            <a:endParaRPr lang="pt-BR" u="sng" dirty="0"/>
          </a:p>
          <a:p>
            <a:pPr algn="just"/>
            <a:r>
              <a:rPr lang="pt-BR" dirty="0"/>
              <a:t>1- História de prurido envolvendo áreas </a:t>
            </a:r>
            <a:r>
              <a:rPr lang="pt-BR" dirty="0" err="1"/>
              <a:t>flexurais</a:t>
            </a:r>
            <a:r>
              <a:rPr lang="pt-BR" dirty="0"/>
              <a:t> ou cervical </a:t>
            </a:r>
          </a:p>
          <a:p>
            <a:pPr algn="just"/>
            <a:r>
              <a:rPr lang="pt-BR" dirty="0"/>
              <a:t>2- História pessoal de asma ou rinite alérgica ou história familiar de doença </a:t>
            </a:r>
            <a:r>
              <a:rPr lang="pt-BR" dirty="0" err="1"/>
              <a:t>atópica</a:t>
            </a:r>
            <a:r>
              <a:rPr lang="pt-BR" dirty="0"/>
              <a:t> em parente de primeiro grau para menores de 4 anos </a:t>
            </a:r>
          </a:p>
          <a:p>
            <a:pPr algn="just"/>
            <a:r>
              <a:rPr lang="pt-BR" dirty="0"/>
              <a:t>3- História de pele seca generalizada no último ano </a:t>
            </a:r>
          </a:p>
          <a:p>
            <a:pPr algn="just"/>
            <a:r>
              <a:rPr lang="pt-BR" dirty="0"/>
              <a:t>4- Dermatite atual envolvendo áreas </a:t>
            </a:r>
            <a:r>
              <a:rPr lang="pt-BR" dirty="0" err="1"/>
              <a:t>flexurais</a:t>
            </a:r>
            <a:r>
              <a:rPr lang="pt-BR" dirty="0"/>
              <a:t> (ou região malar/fronte/face externa dos membros em pacientes menores de 4 anos) </a:t>
            </a:r>
          </a:p>
          <a:p>
            <a:pPr algn="just"/>
            <a:r>
              <a:rPr lang="pt-BR" dirty="0"/>
              <a:t>5- Início das lesões de pele antes dos 2 anos de idade (esse critério somente é aplicado para pacientes com 4 anos ou mais) </a:t>
            </a:r>
          </a:p>
          <a:p>
            <a:pPr algn="just"/>
            <a:r>
              <a:rPr lang="pt-BR" dirty="0"/>
              <a:t>6- Presença de 1 ou mais manifestações atípicas de </a:t>
            </a:r>
            <a:r>
              <a:rPr lang="pt-BR" dirty="0" err="1"/>
              <a:t>dermatie</a:t>
            </a:r>
            <a:r>
              <a:rPr lang="pt-BR" dirty="0"/>
              <a:t> </a:t>
            </a:r>
            <a:r>
              <a:rPr lang="pt-BR" dirty="0" err="1"/>
              <a:t>atópica</a:t>
            </a:r>
            <a:r>
              <a:rPr lang="pt-BR" dirty="0"/>
              <a:t> 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332656"/>
            <a:ext cx="4680520" cy="905301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Diagnóstico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16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936609" cy="160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88640"/>
            <a:ext cx="2016224" cy="101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683568" y="2636912"/>
            <a:ext cx="7776864" cy="175260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>
                <a:solidFill>
                  <a:schemeClr val="tx1"/>
                </a:solidFill>
              </a:rPr>
              <a:t>SIMÃO, H.M; Departamento de </a:t>
            </a:r>
            <a:r>
              <a:rPr lang="pt-BR" dirty="0" err="1">
                <a:solidFill>
                  <a:schemeClr val="tx1"/>
                </a:solidFill>
              </a:rPr>
              <a:t>Alergologia</a:t>
            </a:r>
            <a:r>
              <a:rPr lang="pt-BR" dirty="0">
                <a:solidFill>
                  <a:schemeClr val="tx1"/>
                </a:solidFill>
              </a:rPr>
              <a:t> e </a:t>
            </a:r>
            <a:r>
              <a:rPr lang="pt-BR" dirty="0" err="1">
                <a:solidFill>
                  <a:schemeClr val="tx1"/>
                </a:solidFill>
              </a:rPr>
              <a:t>Imunologia</a:t>
            </a:r>
            <a:r>
              <a:rPr lang="pt-BR" dirty="0">
                <a:solidFill>
                  <a:schemeClr val="tx1"/>
                </a:solidFill>
              </a:rPr>
              <a:t> da SBP. </a:t>
            </a:r>
            <a:r>
              <a:rPr lang="pt-BR" b="1" dirty="0">
                <a:solidFill>
                  <a:schemeClr val="tx1"/>
                </a:solidFill>
              </a:rPr>
              <a:t>Atualização em dermatite </a:t>
            </a:r>
            <a:r>
              <a:rPr lang="pt-BR" b="1" dirty="0" err="1">
                <a:solidFill>
                  <a:schemeClr val="tx1"/>
                </a:solidFill>
              </a:rPr>
              <a:t>atópica</a:t>
            </a:r>
            <a:r>
              <a:rPr lang="pt-BR" dirty="0">
                <a:solidFill>
                  <a:schemeClr val="tx1"/>
                </a:solidFill>
              </a:rPr>
              <a:t>. Link&lt; http://www.sbp.com.br/pdfs/dermatite_atopica.pdf&gt;. Acesso em 20/03/2012 às 14:00.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332656"/>
            <a:ext cx="4680520" cy="905301"/>
          </a:xfrm>
        </p:spPr>
        <p:txBody>
          <a:bodyPr>
            <a:normAutofit/>
          </a:bodyPr>
          <a:lstStyle/>
          <a:p>
            <a:endParaRPr lang="pt-B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16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936609" cy="160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88640"/>
            <a:ext cx="2016224" cy="101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827584" y="2132856"/>
            <a:ext cx="7632848" cy="4320480"/>
          </a:xfrm>
        </p:spPr>
        <p:txBody>
          <a:bodyPr/>
          <a:lstStyle/>
          <a:p>
            <a:r>
              <a:rPr lang="pt-BR" dirty="0" smtClean="0"/>
              <a:t>Possui antecedentes familiares de alergia à poeira. A mãe referiu que toda noite o filho dorme com ventilador e com vários bichos de pelúcia ao redor. Além da presença de “</a:t>
            </a:r>
            <a:r>
              <a:rPr lang="pt-BR" dirty="0" err="1" smtClean="0"/>
              <a:t>Hulk</a:t>
            </a:r>
            <a:r>
              <a:rPr lang="pt-BR" dirty="0" smtClean="0"/>
              <a:t>”, seu cachorrinho de estimação, que tem passe livre por toda a casa. Faz uso do aleitamento materno predominante, com a utilização de chá uma vez por dia.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332656"/>
            <a:ext cx="4680520" cy="905301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Caso clínico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16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936609" cy="160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88640"/>
            <a:ext cx="2016224" cy="101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1043608" y="2132856"/>
            <a:ext cx="7272808" cy="432048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332656"/>
            <a:ext cx="4680520" cy="905301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Caso clínico</a:t>
            </a:r>
            <a:endParaRPr lang="pt-BR" sz="360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772817"/>
            <a:ext cx="5869625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8144" y="2636912"/>
            <a:ext cx="3460838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16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936609" cy="160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88640"/>
            <a:ext cx="2016224" cy="101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683568" y="1988840"/>
            <a:ext cx="7920880" cy="4464496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Ao EF: Lesões eritematosas, </a:t>
            </a:r>
            <a:r>
              <a:rPr lang="pt-BR" dirty="0" err="1" smtClean="0"/>
              <a:t>pápulo-vesiculares</a:t>
            </a:r>
            <a:r>
              <a:rPr lang="pt-BR" dirty="0" smtClean="0"/>
              <a:t>, sem </a:t>
            </a:r>
            <a:r>
              <a:rPr lang="pt-BR" dirty="0" err="1" smtClean="0"/>
              <a:t>exsudato</a:t>
            </a:r>
            <a:r>
              <a:rPr lang="pt-BR" dirty="0" smtClean="0"/>
              <a:t> seroso, em regiões malares, fronte, </a:t>
            </a:r>
            <a:r>
              <a:rPr lang="pt-BR" dirty="0" err="1" smtClean="0"/>
              <a:t>mentoniana</a:t>
            </a:r>
            <a:r>
              <a:rPr lang="pt-BR" dirty="0" smtClean="0"/>
              <a:t> e na face lateral do pescoço.</a:t>
            </a:r>
          </a:p>
          <a:p>
            <a:r>
              <a:rPr lang="pt-BR" dirty="0" smtClean="0"/>
              <a:t>Altura 61 cm e Peso 6,1 kg</a:t>
            </a:r>
          </a:p>
          <a:p>
            <a:r>
              <a:rPr lang="pt-BR" dirty="0" smtClean="0"/>
              <a:t>AP: MV + sem RA</a:t>
            </a:r>
          </a:p>
          <a:p>
            <a:r>
              <a:rPr lang="pt-BR" dirty="0" smtClean="0"/>
              <a:t>AC: BNF, rítmicas em 2 T</a:t>
            </a:r>
          </a:p>
          <a:p>
            <a:r>
              <a:rPr lang="pt-BR" dirty="0" smtClean="0"/>
              <a:t>Boca: Mucosa </a:t>
            </a:r>
            <a:r>
              <a:rPr lang="pt-BR" dirty="0" err="1" smtClean="0"/>
              <a:t>normocorada</a:t>
            </a:r>
            <a:r>
              <a:rPr lang="pt-BR" dirty="0" smtClean="0"/>
              <a:t>. Ausência de sinais de inflamação.</a:t>
            </a:r>
          </a:p>
          <a:p>
            <a:r>
              <a:rPr lang="pt-BR" dirty="0" smtClean="0"/>
              <a:t>Exame </a:t>
            </a:r>
            <a:r>
              <a:rPr lang="pt-BR" dirty="0" err="1" smtClean="0"/>
              <a:t>genitourinário</a:t>
            </a:r>
            <a:r>
              <a:rPr lang="pt-BR" dirty="0" smtClean="0"/>
              <a:t> normal.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332656"/>
            <a:ext cx="4680520" cy="905301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Exame físico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16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936609" cy="160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88640"/>
            <a:ext cx="2016224" cy="101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683568" y="2924944"/>
            <a:ext cx="7920880" cy="3528392"/>
          </a:xfrm>
        </p:spPr>
        <p:txBody>
          <a:bodyPr>
            <a:normAutofit/>
          </a:bodyPr>
          <a:lstStyle/>
          <a:p>
            <a:r>
              <a:rPr lang="pt-BR" sz="4800" b="1" dirty="0" smtClean="0"/>
              <a:t>?????????????</a:t>
            </a:r>
            <a:endParaRPr lang="pt-BR" sz="4800" b="1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332656"/>
            <a:ext cx="4680520" cy="905301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Diagnóstico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16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936609" cy="160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88640"/>
            <a:ext cx="2016224" cy="101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683568" y="3140968"/>
            <a:ext cx="7920880" cy="3312368"/>
          </a:xfrm>
        </p:spPr>
        <p:txBody>
          <a:bodyPr>
            <a:normAutofit/>
          </a:bodyPr>
          <a:lstStyle/>
          <a:p>
            <a:r>
              <a:rPr lang="pt-BR" sz="4800" b="1" dirty="0" smtClean="0"/>
              <a:t>DERMATITE ATÓPICA</a:t>
            </a:r>
            <a:endParaRPr lang="pt-BR" sz="4800" b="1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332656"/>
            <a:ext cx="4680520" cy="905301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Diagnóstico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16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936609" cy="160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88640"/>
            <a:ext cx="2016224" cy="101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899592" y="1916832"/>
            <a:ext cx="7272808" cy="4320480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pt-BR" dirty="0" smtClean="0"/>
              <a:t>Objetivos:</a:t>
            </a:r>
          </a:p>
          <a:p>
            <a:pPr algn="just">
              <a:buFont typeface="Arial" pitchFamily="34" charset="0"/>
              <a:buChar char="•"/>
            </a:pPr>
            <a:endParaRPr lang="pt-BR" dirty="0" smtClean="0"/>
          </a:p>
          <a:p>
            <a:pPr lvl="1" algn="just">
              <a:buFont typeface="Arial" pitchFamily="34" charset="0"/>
              <a:buChar char="•"/>
            </a:pPr>
            <a:r>
              <a:rPr lang="pt-BR" dirty="0" smtClean="0"/>
              <a:t>Afastar os fatores desencadeantes;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dirty="0" smtClean="0"/>
              <a:t>Reduzir o prurido;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dirty="0" smtClean="0"/>
              <a:t>Suprimir a inflamação;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dirty="0" smtClean="0"/>
              <a:t>Controlar a ansiedade;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dirty="0" smtClean="0"/>
              <a:t>Lubrificar a pele.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332656"/>
            <a:ext cx="4680520" cy="905301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Conduta Terapêutica</a:t>
            </a:r>
            <a:endParaRPr lang="pt-BR" sz="3600" dirty="0">
              <a:solidFill>
                <a:schemeClr val="bg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3861048"/>
            <a:ext cx="3779912" cy="247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16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1936609" cy="160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88640"/>
            <a:ext cx="2016224" cy="1013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1043608" y="2132856"/>
            <a:ext cx="7272808" cy="432048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pt-BR" dirty="0" err="1" smtClean="0"/>
              <a:t>Topison</a:t>
            </a:r>
            <a:r>
              <a:rPr lang="pt-BR" dirty="0" smtClean="0"/>
              <a:t> creme, uso tópico, 01x ao dia -&gt; Corticóide tópico de baixa absorção;</a:t>
            </a:r>
          </a:p>
          <a:p>
            <a:pPr algn="just">
              <a:buFont typeface="Arial" pitchFamily="34" charset="0"/>
              <a:buChar char="•"/>
            </a:pPr>
            <a:endParaRPr lang="pt-BR" dirty="0" smtClean="0"/>
          </a:p>
          <a:p>
            <a:pPr algn="just">
              <a:buFont typeface="Arial" pitchFamily="34" charset="0"/>
              <a:buChar char="•"/>
            </a:pPr>
            <a:r>
              <a:rPr lang="pt-BR" dirty="0" err="1" smtClean="0"/>
              <a:t>Oilatum</a:t>
            </a:r>
            <a:r>
              <a:rPr lang="pt-BR" dirty="0" smtClean="0"/>
              <a:t> sabonete durante o banho no período de crise;</a:t>
            </a:r>
          </a:p>
          <a:p>
            <a:pPr algn="just">
              <a:buFont typeface="Arial" pitchFamily="34" charset="0"/>
              <a:buChar char="•"/>
            </a:pPr>
            <a:endParaRPr lang="pt-BR" dirty="0" smtClean="0"/>
          </a:p>
          <a:p>
            <a:pPr algn="just">
              <a:buFont typeface="Arial" pitchFamily="34" charset="0"/>
              <a:buChar char="•"/>
            </a:pPr>
            <a:r>
              <a:rPr lang="pt-BR" dirty="0" err="1" smtClean="0"/>
              <a:t>Centrilan</a:t>
            </a:r>
            <a:r>
              <a:rPr lang="pt-BR" dirty="0" smtClean="0"/>
              <a:t> sabonete + </a:t>
            </a:r>
            <a:r>
              <a:rPr lang="pt-BR" dirty="0" err="1" smtClean="0"/>
              <a:t>Centrilan</a:t>
            </a:r>
            <a:r>
              <a:rPr lang="pt-BR" dirty="0" smtClean="0"/>
              <a:t> hidratante no período de manutenção -&gt; Hidratação da pele;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332656"/>
            <a:ext cx="4680520" cy="905301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bg1"/>
                </a:solidFill>
              </a:rPr>
              <a:t>Conduta terapêutica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934</Words>
  <Application>Microsoft Office PowerPoint</Application>
  <PresentationFormat>Apresentação na tela (4:3)</PresentationFormat>
  <Paragraphs>107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2" baseType="lpstr">
      <vt:lpstr>Tema do Office</vt:lpstr>
      <vt:lpstr>Ambulatório de Pediatria</vt:lpstr>
      <vt:lpstr>Caso clínico</vt:lpstr>
      <vt:lpstr>Caso clínico</vt:lpstr>
      <vt:lpstr>Caso clínico</vt:lpstr>
      <vt:lpstr>Exame físico</vt:lpstr>
      <vt:lpstr>Diagnóstico</vt:lpstr>
      <vt:lpstr>Diagnóstico</vt:lpstr>
      <vt:lpstr>Conduta Terapêutica</vt:lpstr>
      <vt:lpstr>Conduta terapêutica</vt:lpstr>
      <vt:lpstr>Conduta terapêutica</vt:lpstr>
      <vt:lpstr>Conduta terapêutica</vt:lpstr>
      <vt:lpstr>Exames complementares</vt:lpstr>
      <vt:lpstr>Definição</vt:lpstr>
      <vt:lpstr>Fatores desencadeantes</vt:lpstr>
      <vt:lpstr>Formas clínicas</vt:lpstr>
      <vt:lpstr>Formas clínicas</vt:lpstr>
      <vt:lpstr>Formas clínicas</vt:lpstr>
      <vt:lpstr>Quadro clínico</vt:lpstr>
      <vt:lpstr>Complicação</vt:lpstr>
      <vt:lpstr>Diagnóstico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Ambulatório de Pediatria</dc:title>
  <dc:creator>Mário</dc:creator>
  <cp:lastModifiedBy>Mário</cp:lastModifiedBy>
  <cp:revision>12</cp:revision>
  <dcterms:created xsi:type="dcterms:W3CDTF">2012-03-19T19:05:03Z</dcterms:created>
  <dcterms:modified xsi:type="dcterms:W3CDTF">2012-04-18T17:37:17Z</dcterms:modified>
</cp:coreProperties>
</file>